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  <p:sldMasterId id="2147483672" r:id="rId2"/>
    <p:sldMasterId id="2147483685" r:id="rId3"/>
    <p:sldMasterId id="2147483687" r:id="rId4"/>
  </p:sldMasterIdLst>
  <p:notesMasterIdLst>
    <p:notesMasterId r:id="rId14"/>
  </p:notesMasterIdLst>
  <p:handoutMasterIdLst>
    <p:handoutMasterId r:id="rId15"/>
  </p:handoutMasterIdLst>
  <p:sldIdLst>
    <p:sldId id="361" r:id="rId5"/>
    <p:sldId id="286" r:id="rId6"/>
    <p:sldId id="357" r:id="rId7"/>
    <p:sldId id="366" r:id="rId8"/>
    <p:sldId id="358" r:id="rId9"/>
    <p:sldId id="363" r:id="rId10"/>
    <p:sldId id="364" r:id="rId11"/>
    <p:sldId id="365" r:id="rId12"/>
    <p:sldId id="367" r:id="rId13"/>
  </p:sldIdLst>
  <p:sldSz cx="9144000" cy="5143500" type="screen16x9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S" id="{FFDCA7AA-721A-B644-9A96-E925BCB29B56}">
          <p14:sldIdLst>
            <p14:sldId id="361"/>
            <p14:sldId id="286"/>
            <p14:sldId id="357"/>
            <p14:sldId id="366"/>
            <p14:sldId id="358"/>
            <p14:sldId id="363"/>
            <p14:sldId id="364"/>
            <p14:sldId id="365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mputer" initials="" lastIdx="2" clrIdx="0"/>
  <p:cmAuthor id="1" name="hovorkova" initials="h" lastIdx="7" clrIdx="1">
    <p:extLst>
      <p:ext uri="{19B8F6BF-5375-455C-9EA6-DF929625EA0E}">
        <p15:presenceInfo xmlns:p15="http://schemas.microsoft.com/office/powerpoint/2012/main" userId="hovork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71"/>
    <a:srgbClr val="DB0021"/>
    <a:srgbClr val="F9AF1B"/>
    <a:srgbClr val="8ED1D5"/>
    <a:srgbClr val="4FB3BA"/>
    <a:srgbClr val="13899A"/>
    <a:srgbClr val="073C5D"/>
    <a:srgbClr val="0C1821"/>
    <a:srgbClr val="E45014"/>
    <a:srgbClr val="073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949" autoAdjust="0"/>
  </p:normalViewPr>
  <p:slideViewPr>
    <p:cSldViewPr>
      <p:cViewPr varScale="1">
        <p:scale>
          <a:sx n="140" d="100"/>
          <a:sy n="140" d="100"/>
        </p:scale>
        <p:origin x="75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-480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BDF37-2D12-A545-B49F-1955A214F8E3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DA60-A933-B44A-A42E-8E87954A6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06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A51C3-658D-D14F-AABB-E306B047A5E6}" type="datetime1">
              <a:rPr lang="en-US" smtClean="0"/>
              <a:t>10/18/2021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Úvodní</a:t>
            </a:r>
            <a:r>
              <a:rPr lang="en-GB" dirty="0"/>
              <a:t> slide </a:t>
            </a:r>
            <a:r>
              <a:rPr lang="en-GB" dirty="0" err="1"/>
              <a:t>obecný</a:t>
            </a:r>
            <a:r>
              <a:rPr lang="en-GB" dirty="0"/>
              <a:t>. </a:t>
            </a:r>
            <a:r>
              <a:rPr lang="en-GB" dirty="0" err="1"/>
              <a:t>Použijte</a:t>
            </a:r>
            <a:r>
              <a:rPr lang="en-GB" dirty="0"/>
              <a:t> </a:t>
            </a:r>
            <a:r>
              <a:rPr lang="en-GB" dirty="0" err="1"/>
              <a:t>pouze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úvodní</a:t>
            </a:r>
            <a:r>
              <a:rPr lang="en-GB" dirty="0"/>
              <a:t> slide, </a:t>
            </a:r>
            <a:r>
              <a:rPr lang="en-GB" dirty="0" err="1"/>
              <a:t>druhý</a:t>
            </a:r>
            <a:r>
              <a:rPr lang="en-GB" dirty="0"/>
              <a:t> </a:t>
            </a:r>
            <a:r>
              <a:rPr lang="en-GB" dirty="0" err="1"/>
              <a:t>smažte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041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800" b="0" i="0" u="none" strike="noStrike" baseline="0" dirty="0" err="1">
                <a:latin typeface="t1-gul-regular"/>
              </a:rPr>
              <a:t>Gl</a:t>
            </a:r>
            <a:r>
              <a:rPr lang="cs-CZ" sz="1800" b="0" i="0" u="none" strike="noStrike" baseline="0" dirty="0">
                <a:latin typeface="t1-gul-regular"/>
              </a:rPr>
              <a:t> and </a:t>
            </a:r>
            <a:r>
              <a:rPr lang="cs-CZ" sz="1800" b="0" i="0" u="none" strike="noStrike" baseline="0" dirty="0" err="1">
                <a:latin typeface="t1-gul-regular"/>
              </a:rPr>
              <a:t>pl</a:t>
            </a:r>
            <a:r>
              <a:rPr lang="cs-CZ" sz="1800" b="0" i="0" u="none" strike="noStrike" baseline="0" dirty="0">
                <a:latin typeface="t1-gul-regular"/>
              </a:rPr>
              <a:t> </a:t>
            </a:r>
            <a:r>
              <a:rPr lang="en-US" sz="1800" b="0" i="0" u="none" strike="noStrike" baseline="0" dirty="0">
                <a:latin typeface="t1-gul-regular"/>
              </a:rPr>
              <a:t>[0,1]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As given in Eq. </a:t>
            </a:r>
            <a:r>
              <a:rPr lang="en-US" sz="1800" b="0" i="0" u="none" strike="noStrike" baseline="0" dirty="0">
                <a:solidFill>
                  <a:srgbClr val="0081AD"/>
                </a:solidFill>
                <a:latin typeface="t1-gul-regular"/>
              </a:rPr>
              <a:t>(12)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,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played important roles in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the learning process. If the values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are too low,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algorithm will mostly search around the personal best and global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best solutions, which is easily getting trapped in the local optima.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On the contrary, the position updating process will likely similar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to BDA if the values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are too high.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680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800" b="0" i="0" u="none" strike="noStrike" baseline="0" dirty="0" err="1">
                <a:latin typeface="t1-gul-regular"/>
              </a:rPr>
              <a:t>Gl</a:t>
            </a:r>
            <a:r>
              <a:rPr lang="cs-CZ" sz="1800" b="0" i="0" u="none" strike="noStrike" baseline="0" dirty="0">
                <a:latin typeface="t1-gul-regular"/>
              </a:rPr>
              <a:t> and </a:t>
            </a:r>
            <a:r>
              <a:rPr lang="cs-CZ" sz="1800" b="0" i="0" u="none" strike="noStrike" baseline="0" dirty="0" err="1">
                <a:latin typeface="t1-gul-regular"/>
              </a:rPr>
              <a:t>pl</a:t>
            </a:r>
            <a:r>
              <a:rPr lang="cs-CZ" sz="1800" b="0" i="0" u="none" strike="noStrike" baseline="0" dirty="0">
                <a:latin typeface="t1-gul-regular"/>
              </a:rPr>
              <a:t> </a:t>
            </a:r>
            <a:r>
              <a:rPr lang="en-US" sz="1800" b="0" i="0" u="none" strike="noStrike" baseline="0" dirty="0">
                <a:latin typeface="t1-gul-regular"/>
              </a:rPr>
              <a:t>[0,1]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As given in Eq. </a:t>
            </a:r>
            <a:r>
              <a:rPr lang="en-US" sz="1800" b="0" i="0" u="none" strike="noStrike" baseline="0" dirty="0">
                <a:solidFill>
                  <a:srgbClr val="0081AD"/>
                </a:solidFill>
                <a:latin typeface="t1-gul-regular"/>
              </a:rPr>
              <a:t>(12)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,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played important roles in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the learning process. If the values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are too low,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algorithm will mostly search around the personal best and global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best solutions, which is easily getting trapped in the local optima.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On the contrary, the position updating process will likely similar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to BDA if the values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pl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1-gul-regular-italic"/>
              </a:rPr>
              <a:t>gl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-italic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1-gul-regular"/>
              </a:rPr>
              <a:t>are too high.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36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Úvodní</a:t>
            </a:r>
            <a:r>
              <a:rPr lang="en-GB" dirty="0"/>
              <a:t> slide </a:t>
            </a:r>
            <a:r>
              <a:rPr lang="en-GB" dirty="0" err="1"/>
              <a:t>obecný</a:t>
            </a:r>
            <a:r>
              <a:rPr lang="en-GB" dirty="0"/>
              <a:t>. </a:t>
            </a:r>
            <a:r>
              <a:rPr lang="en-GB" dirty="0" err="1"/>
              <a:t>Použijte</a:t>
            </a:r>
            <a:r>
              <a:rPr lang="en-GB" dirty="0"/>
              <a:t> </a:t>
            </a:r>
            <a:r>
              <a:rPr lang="en-GB" dirty="0" err="1"/>
              <a:t>pouze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úvodní</a:t>
            </a:r>
            <a:r>
              <a:rPr lang="en-GB" dirty="0"/>
              <a:t> slide, </a:t>
            </a:r>
            <a:r>
              <a:rPr lang="en-GB" dirty="0" err="1"/>
              <a:t>druhý</a:t>
            </a:r>
            <a:r>
              <a:rPr lang="en-GB" dirty="0"/>
              <a:t> </a:t>
            </a:r>
            <a:r>
              <a:rPr lang="en-GB" dirty="0" err="1"/>
              <a:t>smažte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177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7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411510"/>
            <a:ext cx="8388464" cy="2304256"/>
          </a:xfrm>
        </p:spPr>
        <p:txBody>
          <a:bodyPr anchor="t">
            <a:normAutofit/>
          </a:bodyPr>
          <a:lstStyle>
            <a:lvl1pPr>
              <a:defRPr sz="4000" spc="20"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2850629"/>
            <a:ext cx="8388464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subtitle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4587974"/>
            <a:ext cx="4212000" cy="288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cs-CZ" dirty="0"/>
              <a:t>Autor / </a:t>
            </a:r>
            <a:r>
              <a:rPr lang="cs-CZ" dirty="0" err="1"/>
              <a:t>Author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587974"/>
            <a:ext cx="3888432" cy="288032"/>
          </a:xfrm>
        </p:spPr>
        <p:txBody>
          <a:bodyPr rIns="0">
            <a:normAutofit/>
          </a:bodyPr>
          <a:lstStyle>
            <a:lvl1pPr marL="0" indent="0" algn="r">
              <a:buNone/>
              <a:defRPr sz="1400" baseline="0"/>
            </a:lvl1pPr>
          </a:lstStyle>
          <a:p>
            <a:pPr lvl="0"/>
            <a:r>
              <a:rPr lang="cs-CZ" dirty="0"/>
              <a:t>1. června 2021 / 1st June,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5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by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411510"/>
            <a:ext cx="8388464" cy="2304256"/>
          </a:xfrm>
        </p:spPr>
        <p:txBody>
          <a:bodyPr anchor="t">
            <a:normAutofit/>
          </a:bodyPr>
          <a:lstStyle>
            <a:lvl1pPr>
              <a:defRPr sz="4000" spc="20"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1" y="2850628"/>
            <a:ext cx="4031959" cy="1593329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Název ústavu</a:t>
            </a:r>
          </a:p>
          <a:p>
            <a:r>
              <a:rPr lang="cs-CZ" sz="1400" dirty="0"/>
              <a:t>Fakulta strojního inženýrství</a:t>
            </a:r>
          </a:p>
          <a:p>
            <a:r>
              <a:rPr lang="cs-CZ" sz="1400" dirty="0"/>
              <a:t>Vysoké učení technické v Brně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4515966"/>
            <a:ext cx="8388464" cy="360040"/>
          </a:xfrm>
        </p:spPr>
        <p:txBody>
          <a:bodyPr>
            <a:normAutofit/>
          </a:bodyPr>
          <a:lstStyle>
            <a:lvl1pPr marL="0" indent="0">
              <a:buNone/>
              <a:defRPr sz="1800" b="1" u="sng"/>
            </a:lvl1pPr>
          </a:lstStyle>
          <a:p>
            <a:pPr lvl="0"/>
            <a:r>
              <a:rPr lang="cs-CZ" dirty="0"/>
              <a:t>www....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16016" y="2850628"/>
            <a:ext cx="4032541" cy="1620176"/>
          </a:xfrm>
        </p:spPr>
        <p:txBody>
          <a:bodyPr r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 dirty="0"/>
              <a:t>Kontakt / </a:t>
            </a:r>
            <a:r>
              <a:rPr lang="cs-CZ" dirty="0" err="1"/>
              <a:t>Contact</a:t>
            </a:r>
            <a:r>
              <a:rPr lang="cs-CZ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945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 Obecn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3166797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3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20001"/>
            <a:ext cx="9144000" cy="35235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73D5D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3166797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31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Obecn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540000"/>
            <a:ext cx="3897595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20001"/>
            <a:ext cx="9144000" cy="35235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73D5D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540000"/>
            <a:ext cx="3897595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419622"/>
            <a:ext cx="4100264" cy="338437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622"/>
            <a:ext cx="4100264" cy="338437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2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9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411510"/>
            <a:ext cx="8388464" cy="2304256"/>
          </a:xfrm>
        </p:spPr>
        <p:txBody>
          <a:bodyPr anchor="t">
            <a:normAutofit/>
          </a:bodyPr>
          <a:lstStyle>
            <a:lvl1pPr>
              <a:defRPr sz="4000" spc="20"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2850629"/>
            <a:ext cx="8388464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subtitle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4587974"/>
            <a:ext cx="4212000" cy="2880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cs-CZ" dirty="0"/>
              <a:t>Autor / </a:t>
            </a:r>
            <a:r>
              <a:rPr lang="cs-CZ" dirty="0" err="1"/>
              <a:t>Author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587974"/>
            <a:ext cx="3888432" cy="288032"/>
          </a:xfrm>
        </p:spPr>
        <p:txBody>
          <a:bodyPr rIns="0">
            <a:normAutofit/>
          </a:bodyPr>
          <a:lstStyle>
            <a:lvl1pPr marL="0" indent="0" algn="r">
              <a:buNone/>
              <a:defRPr sz="1400" baseline="0"/>
            </a:lvl1pPr>
          </a:lstStyle>
          <a:p>
            <a:pPr lvl="0"/>
            <a:r>
              <a:rPr lang="cs-CZ" dirty="0"/>
              <a:t>1. června 2021 / 1st June,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1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 Obecn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40000"/>
            <a:ext cx="3166797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6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Click to edit Master text styles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/>
              <a:t>Third level</a:t>
            </a:r>
          </a:p>
          <a:p>
            <a:pPr lvl="3"/>
            <a:r>
              <a:rPr lang="cs-CZ"/>
              <a:t>Fourth level</a:t>
            </a:r>
          </a:p>
          <a:p>
            <a:pPr lvl="4"/>
            <a:r>
              <a:rPr lang="cs-CZ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3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419622"/>
            <a:ext cx="4100264" cy="338437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622"/>
            <a:ext cx="4100264" cy="338437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5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7380352" cy="936104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419622"/>
            <a:ext cx="8388000" cy="3383976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6" y="360000"/>
            <a:ext cx="9113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9" r:id="rId5"/>
    <p:sldLayoutId id="2147483700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4F7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457200" rtl="0" eaLnBrk="1" latinLnBrk="0" hangingPunct="1">
        <a:spcBef>
          <a:spcPct val="20000"/>
        </a:spcBef>
        <a:buFont typeface="Wingdings" charset="2"/>
        <a:buChar char="§"/>
        <a:defRPr sz="1400" kern="1200">
          <a:solidFill>
            <a:srgbClr val="004F71"/>
          </a:solidFill>
          <a:latin typeface="+mn-lt"/>
          <a:ea typeface="+mn-ea"/>
          <a:cs typeface="+mn-cs"/>
        </a:defRPr>
      </a:lvl1pPr>
      <a:lvl2pPr marL="597600" indent="-1764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004F71"/>
          </a:solidFill>
          <a:latin typeface="+mn-lt"/>
          <a:ea typeface="+mn-ea"/>
          <a:cs typeface="+mn-cs"/>
        </a:defRPr>
      </a:lvl2pPr>
      <a:lvl3pPr marL="1000800" indent="-122400" algn="l" defTabSz="457200" rtl="0" eaLnBrk="1" latinLnBrk="0" hangingPunct="1">
        <a:spcBef>
          <a:spcPct val="20000"/>
        </a:spcBef>
        <a:buFont typeface="Wingdings" charset="2"/>
        <a:buChar char="§"/>
        <a:defRPr sz="1100" kern="1200">
          <a:solidFill>
            <a:srgbClr val="004F71"/>
          </a:solidFill>
          <a:latin typeface="+mn-lt"/>
          <a:ea typeface="+mn-ea"/>
          <a:cs typeface="+mn-cs"/>
        </a:defRPr>
      </a:lvl3pPr>
      <a:lvl4pPr marL="1600200" indent="-158400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rgbClr val="004F71"/>
          </a:solidFill>
          <a:latin typeface="+mn-lt"/>
          <a:ea typeface="+mn-ea"/>
          <a:cs typeface="+mn-cs"/>
        </a:defRPr>
      </a:lvl4pPr>
      <a:lvl5pPr marL="2057400" indent="-158400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rgbClr val="004F7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7380352" cy="936104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419622"/>
            <a:ext cx="8388000" cy="3383976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pic>
        <p:nvPicPr>
          <p:cNvPr id="4" name="Picture 3" descr="FSI_Logo_EN-Short_RGB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362" y="360000"/>
            <a:ext cx="104201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8" r:id="rId3"/>
    <p:sldLayoutId id="2147483681" r:id="rId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 cap="all">
          <a:solidFill>
            <a:srgbClr val="004F7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457200" rtl="0" eaLnBrk="1" latinLnBrk="0" hangingPunct="1">
        <a:spcBef>
          <a:spcPct val="20000"/>
        </a:spcBef>
        <a:buFont typeface="Wingdings" charset="2"/>
        <a:buChar char="§"/>
        <a:defRPr sz="1400" kern="1200">
          <a:solidFill>
            <a:srgbClr val="004F71"/>
          </a:solidFill>
          <a:latin typeface="+mn-lt"/>
          <a:ea typeface="+mn-ea"/>
          <a:cs typeface="+mn-cs"/>
        </a:defRPr>
      </a:lvl1pPr>
      <a:lvl2pPr marL="597600" indent="-1764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004F71"/>
          </a:solidFill>
          <a:latin typeface="+mn-lt"/>
          <a:ea typeface="+mn-ea"/>
          <a:cs typeface="+mn-cs"/>
        </a:defRPr>
      </a:lvl2pPr>
      <a:lvl3pPr marL="1000800" indent="-122400" algn="l" defTabSz="457200" rtl="0" eaLnBrk="1" latinLnBrk="0" hangingPunct="1">
        <a:spcBef>
          <a:spcPct val="20000"/>
        </a:spcBef>
        <a:buFont typeface="Wingdings" charset="2"/>
        <a:buChar char="§"/>
        <a:defRPr sz="1100" kern="1200">
          <a:solidFill>
            <a:srgbClr val="004F71"/>
          </a:solidFill>
          <a:latin typeface="+mn-lt"/>
          <a:ea typeface="+mn-ea"/>
          <a:cs typeface="+mn-cs"/>
        </a:defRPr>
      </a:lvl3pPr>
      <a:lvl4pPr marL="1600200" indent="-158400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rgbClr val="004F71"/>
          </a:solidFill>
          <a:latin typeface="+mn-lt"/>
          <a:ea typeface="+mn-ea"/>
          <a:cs typeface="+mn-cs"/>
        </a:defRPr>
      </a:lvl4pPr>
      <a:lvl5pPr marL="2057400" indent="-158400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rgbClr val="004F7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388000" cy="828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188000"/>
            <a:ext cx="8388000" cy="3394075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0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0" r:id="rId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8388464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cs-CZ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419622"/>
            <a:ext cx="8388464" cy="3384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6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8" r:id="rId3"/>
    <p:sldLayoutId id="214748369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rgbClr val="004F7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rgbClr val="004F7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004F7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rgbClr val="004F7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rgbClr val="004F7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rgbClr val="004F7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46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cs-CZ" sz="2000" dirty="0">
                <a:latin typeface="Vafle Light VUT" pitchFamily="2" charset="2"/>
              </a:rPr>
            </a:br>
            <a:br>
              <a:rPr lang="cs-CZ" sz="2000" dirty="0">
                <a:latin typeface="Vafle Light VUT" pitchFamily="2" charset="2"/>
              </a:rPr>
            </a:br>
            <a:r>
              <a:rPr lang="en-US" sz="2400" dirty="0">
                <a:latin typeface="Vafle Bold VUT"/>
              </a:rPr>
              <a:t>Hyper Learning Binary Dragon</a:t>
            </a:r>
            <a:r>
              <a:rPr lang="cs-CZ" sz="2400" dirty="0" err="1">
                <a:latin typeface="Vafle Bold VUT"/>
              </a:rPr>
              <a:t>fl</a:t>
            </a:r>
            <a:r>
              <a:rPr lang="en-US" sz="2400" dirty="0">
                <a:latin typeface="Vafle Bold VUT"/>
              </a:rPr>
              <a:t>y Algorithm for Feature</a:t>
            </a:r>
            <a:br>
              <a:rPr lang="en-US" sz="2400" dirty="0">
                <a:latin typeface="Vafle Bold VUT"/>
              </a:rPr>
            </a:br>
            <a:r>
              <a:rPr lang="en-US" sz="2400" dirty="0">
                <a:latin typeface="Vafle Bold VUT"/>
              </a:rPr>
              <a:t>Selection: A COVID-19 Case Study</a:t>
            </a:r>
            <a:endParaRPr lang="cs-CZ" sz="2400" dirty="0">
              <a:latin typeface="Vafle Bold VU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b="1" dirty="0">
                <a:latin typeface="Vafle Light VUT" pitchFamily="2" charset="2"/>
              </a:rPr>
              <a:t>Ústav automatizace a informatiky</a:t>
            </a:r>
          </a:p>
          <a:p>
            <a:r>
              <a:rPr lang="cs-CZ" dirty="0">
                <a:latin typeface="Vafle Light VUT" pitchFamily="2" charset="2"/>
              </a:rPr>
              <a:t>Fakulta strojního inženýrství</a:t>
            </a:r>
          </a:p>
          <a:p>
            <a:r>
              <a:rPr lang="cs-CZ" dirty="0">
                <a:latin typeface="Vafle Light VUT" pitchFamily="2" charset="2"/>
              </a:rPr>
              <a:t>Vysoké učení technické v Brně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>
                <a:latin typeface="Vafle Light VUT" pitchFamily="2" charset="2"/>
              </a:rPr>
              <a:t>Martin Juříček</a:t>
            </a:r>
          </a:p>
        </p:txBody>
      </p: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E4752FAC-07C2-47AD-B90A-7FC1C8D0912C}"/>
              </a:ext>
            </a:extLst>
          </p:cNvPr>
          <p:cNvCxnSpPr>
            <a:cxnSpLocks/>
          </p:cNvCxnSpPr>
          <p:nvPr/>
        </p:nvCxnSpPr>
        <p:spPr>
          <a:xfrm>
            <a:off x="467544" y="2211710"/>
            <a:ext cx="828092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19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000" y="339902"/>
            <a:ext cx="7380352" cy="936104"/>
          </a:xfrm>
        </p:spPr>
        <p:txBody>
          <a:bodyPr anchor="ctr">
            <a:normAutofit/>
          </a:bodyPr>
          <a:lstStyle/>
          <a:p>
            <a:pPr algn="ctr"/>
            <a:r>
              <a:rPr lang="cs-CZ" sz="2400" dirty="0">
                <a:latin typeface="Vafle Bold VUT"/>
              </a:rPr>
              <a:t>ÚVOD</a:t>
            </a:r>
            <a:endParaRPr lang="en-GB" sz="2400" dirty="0">
              <a:latin typeface="Vafle Bold VU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1600" dirty="0"/>
              <a:t>Data </a:t>
            </a:r>
            <a:r>
              <a:rPr lang="cs-CZ" sz="1600" dirty="0" err="1"/>
              <a:t>mining</a:t>
            </a:r>
            <a:endParaRPr lang="cs-CZ" sz="1600" dirty="0"/>
          </a:p>
          <a:p>
            <a:pPr marL="0" indent="0">
              <a:buNone/>
            </a:pPr>
            <a:endParaRPr lang="cs-CZ" sz="1600" dirty="0"/>
          </a:p>
          <a:p>
            <a:r>
              <a:rPr lang="cs-CZ" sz="1600" dirty="0" err="1"/>
              <a:t>Feature</a:t>
            </a:r>
            <a:r>
              <a:rPr lang="cs-CZ" sz="1600" dirty="0"/>
              <a:t> </a:t>
            </a:r>
            <a:r>
              <a:rPr lang="cs-CZ" sz="1600" dirty="0" err="1"/>
              <a:t>selection</a:t>
            </a:r>
            <a:r>
              <a:rPr lang="cs-CZ" sz="1600" dirty="0"/>
              <a:t> (</a:t>
            </a:r>
            <a:r>
              <a:rPr lang="en-US" sz="1600" dirty="0"/>
              <a:t>variable selection, attribute selection</a:t>
            </a:r>
            <a:r>
              <a:rPr lang="cs-CZ" sz="1600" dirty="0"/>
              <a:t>,</a:t>
            </a:r>
            <a:r>
              <a:rPr lang="en-US" sz="1600" dirty="0"/>
              <a:t> variable subset selection</a:t>
            </a:r>
            <a:r>
              <a:rPr lang="cs-CZ" sz="1600" dirty="0"/>
              <a:t>) </a:t>
            </a:r>
          </a:p>
          <a:p>
            <a:pPr marL="0" indent="0">
              <a:buNone/>
            </a:pPr>
            <a:endParaRPr lang="cs-CZ" sz="1600" dirty="0"/>
          </a:p>
          <a:p>
            <a:r>
              <a:rPr lang="cs-CZ" sz="1600" dirty="0" err="1"/>
              <a:t>Metaheuristic</a:t>
            </a:r>
            <a:r>
              <a:rPr lang="cs-CZ" sz="1600" dirty="0"/>
              <a:t> </a:t>
            </a:r>
            <a:r>
              <a:rPr lang="cs-CZ" sz="1600" dirty="0" err="1"/>
              <a:t>algorithms</a:t>
            </a:r>
            <a:endParaRPr lang="cs-CZ" sz="1600" dirty="0"/>
          </a:p>
          <a:p>
            <a:endParaRPr lang="cs-CZ" sz="1600" dirty="0"/>
          </a:p>
          <a:p>
            <a:r>
              <a:rPr lang="cs-CZ" sz="1600" b="1" dirty="0" err="1"/>
              <a:t>Dragonfly</a:t>
            </a:r>
            <a:r>
              <a:rPr lang="cs-CZ" sz="1600" b="1" dirty="0"/>
              <a:t> </a:t>
            </a:r>
            <a:r>
              <a:rPr lang="cs-CZ" sz="1600" b="1" dirty="0" err="1"/>
              <a:t>algorithm</a:t>
            </a:r>
            <a:endParaRPr lang="cs-CZ" sz="1600" b="1" dirty="0"/>
          </a:p>
          <a:p>
            <a:endParaRPr lang="cs-CZ" sz="1600" b="1" dirty="0"/>
          </a:p>
          <a:p>
            <a:r>
              <a:rPr lang="cs-CZ" sz="1600" b="1" dirty="0"/>
              <a:t>Binary </a:t>
            </a:r>
            <a:r>
              <a:rPr lang="cs-CZ" sz="1600" b="1" dirty="0" err="1"/>
              <a:t>Dragonfly</a:t>
            </a:r>
            <a:r>
              <a:rPr lang="cs-CZ" sz="1600" b="1" dirty="0"/>
              <a:t> </a:t>
            </a:r>
            <a:r>
              <a:rPr lang="cs-CZ" sz="1600" b="1" dirty="0" err="1"/>
              <a:t>algorithm</a:t>
            </a:r>
            <a:endParaRPr lang="cs-CZ" sz="1600" b="1" dirty="0"/>
          </a:p>
        </p:txBody>
      </p:sp>
      <p:pic>
        <p:nvPicPr>
          <p:cNvPr id="1038" name="Picture 14" descr="Data mining - icon by Adioma">
            <a:extLst>
              <a:ext uri="{FF2B5EF4-FFF2-40B4-BE49-F238E27FC236}">
                <a16:creationId xmlns:a16="http://schemas.microsoft.com/office/drawing/2014/main" id="{3414DDD9-52D3-4411-A485-B675619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79348"/>
            <a:ext cx="864096" cy="9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8BCF92C0-1F9C-4AAE-BC87-FEF04F5A3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9952" y="2377397"/>
            <a:ext cx="3744416" cy="244757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A2A9EB5-FB2D-493F-838F-D5AE0CFD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25" y="1833379"/>
            <a:ext cx="361950" cy="37147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198813D-8219-471C-AF24-A373167F2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891" y="2204854"/>
            <a:ext cx="361950" cy="37147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6F51E0F3-25A4-43AA-85C8-426F47AE0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2659390"/>
            <a:ext cx="361950" cy="37147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1D4D2C1-C654-4C38-869C-E0623B2D6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25" y="3637991"/>
            <a:ext cx="361950" cy="37147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A7B8ECC-6AD4-4D9D-A88E-D7234367D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4178414"/>
            <a:ext cx="361950" cy="37147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A9795605-FA25-4C8E-AC36-C3479E95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446" y="4686902"/>
            <a:ext cx="361950" cy="37147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57F913D0-1E71-4128-92BF-3D2F2D90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25" y="1854626"/>
            <a:ext cx="361950" cy="371475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D653A7DB-2C8F-4BB3-82D8-0A4D864D3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891" y="2226101"/>
            <a:ext cx="361950" cy="37147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B3D2754F-7BA0-4815-967E-BAA00909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2680637"/>
            <a:ext cx="361950" cy="37147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C2B40FAF-2FD0-4F44-9E2D-020A819D5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25" y="3659238"/>
            <a:ext cx="361950" cy="371475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D3032A02-EE99-4EC0-B90F-4BF720A1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4199661"/>
            <a:ext cx="361950" cy="371475"/>
          </a:xfrm>
          <a:prstGeom prst="rect">
            <a:avLst/>
          </a:prstGeom>
        </p:spPr>
      </p:pic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12E27CE-7ADC-4444-B6CC-3371A9EA980F}"/>
              </a:ext>
            </a:extLst>
          </p:cNvPr>
          <p:cNvCxnSpPr>
            <a:cxnSpLocks/>
          </p:cNvCxnSpPr>
          <p:nvPr/>
        </p:nvCxnSpPr>
        <p:spPr>
          <a:xfrm>
            <a:off x="323528" y="1059582"/>
            <a:ext cx="7416824" cy="0"/>
          </a:xfrm>
          <a:prstGeom prst="line">
            <a:avLst/>
          </a:prstGeom>
          <a:ln>
            <a:solidFill>
              <a:srgbClr val="004F7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cs-CZ" sz="2400" b="1" dirty="0" err="1"/>
              <a:t>Dragonfly</a:t>
            </a:r>
            <a:r>
              <a:rPr lang="cs-CZ" sz="2400" b="1" dirty="0"/>
              <a:t> </a:t>
            </a:r>
            <a:r>
              <a:rPr lang="cs-CZ" sz="2400" b="1" dirty="0" err="1"/>
              <a:t>algorithm</a:t>
            </a:r>
            <a:endParaRPr lang="cs-CZ" sz="2400" b="1" dirty="0"/>
          </a:p>
        </p:txBody>
      </p:sp>
      <p:pic>
        <p:nvPicPr>
          <p:cNvPr id="8" name="Picture 14" descr="Data mining - icon by Adioma">
            <a:extLst>
              <a:ext uri="{FF2B5EF4-FFF2-40B4-BE49-F238E27FC236}">
                <a16:creationId xmlns:a16="http://schemas.microsoft.com/office/drawing/2014/main" id="{334BEEDB-3360-4496-9B1C-241A2985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79348"/>
            <a:ext cx="864096" cy="9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6434180-2CAE-42C6-A0EC-343DA3F75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3"/>
          <a:stretch/>
        </p:blipFill>
        <p:spPr>
          <a:xfrm>
            <a:off x="1930845" y="1557949"/>
            <a:ext cx="4202189" cy="281977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6B599DB-0996-4253-A997-D3899CD2F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446" y="4686902"/>
            <a:ext cx="361950" cy="37147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B7E6834A-A3DD-45EA-A466-DF41359F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625" y="1854626"/>
            <a:ext cx="361950" cy="37147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A6BFA405-D59A-44EF-BA3A-AD6D9F141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891" y="2226101"/>
            <a:ext cx="361950" cy="37147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F9D414B-0DDC-479E-A90A-8210C283C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2680637"/>
            <a:ext cx="361950" cy="37147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5D97939-1619-471B-ADA5-7FBD3125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25" y="3659238"/>
            <a:ext cx="361950" cy="37147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CFCC8701-EA6F-401A-8A35-8C33AEF8C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986" y="4199661"/>
            <a:ext cx="361950" cy="371475"/>
          </a:xfrm>
          <a:prstGeom prst="rect">
            <a:avLst/>
          </a:prstGeom>
        </p:spPr>
      </p:pic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7589223E-947F-46B3-B852-8561F207FB53}"/>
              </a:ext>
            </a:extLst>
          </p:cNvPr>
          <p:cNvCxnSpPr>
            <a:cxnSpLocks/>
          </p:cNvCxnSpPr>
          <p:nvPr/>
        </p:nvCxnSpPr>
        <p:spPr>
          <a:xfrm>
            <a:off x="323528" y="1059582"/>
            <a:ext cx="7416824" cy="0"/>
          </a:xfrm>
          <a:prstGeom prst="line">
            <a:avLst/>
          </a:prstGeom>
          <a:ln>
            <a:solidFill>
              <a:srgbClr val="004F7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07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400" dirty="0">
                <a:latin typeface="Vafle Bold VUT"/>
              </a:rPr>
              <a:t>Hyper Learning Binary Dragon</a:t>
            </a:r>
            <a:r>
              <a:rPr lang="cs-CZ" sz="2400" dirty="0" err="1">
                <a:latin typeface="Vafle Bold VUT"/>
              </a:rPr>
              <a:t>fl</a:t>
            </a:r>
            <a:r>
              <a:rPr lang="en-US" sz="2400" dirty="0">
                <a:latin typeface="Vafle Bold VUT"/>
              </a:rPr>
              <a:t>y Algorithm</a:t>
            </a:r>
            <a:endParaRPr lang="en-GB" sz="2400" dirty="0">
              <a:latin typeface="Vafle Bold VU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sz="1600" dirty="0" err="1"/>
              <a:t>Hyperlearning</a:t>
            </a:r>
            <a:endParaRPr lang="cs-CZ" sz="1600" dirty="0"/>
          </a:p>
          <a:p>
            <a:endParaRPr lang="cs-CZ" sz="1600" dirty="0"/>
          </a:p>
          <a:p>
            <a:r>
              <a:rPr lang="cs-CZ" sz="1600" dirty="0"/>
              <a:t>P</a:t>
            </a:r>
            <a:r>
              <a:rPr lang="en-US" sz="1600" dirty="0" err="1"/>
              <a:t>ersonal</a:t>
            </a:r>
            <a:r>
              <a:rPr lang="en-US" sz="1600" dirty="0"/>
              <a:t> best and global best solutions</a:t>
            </a:r>
            <a:endParaRPr lang="cs-CZ" sz="1600" dirty="0"/>
          </a:p>
          <a:p>
            <a:pPr lvl="1"/>
            <a:r>
              <a:rPr lang="cs-CZ" sz="1800" b="0" i="0" u="none" strike="noStrike" baseline="0" dirty="0" err="1">
                <a:latin typeface="t1-gul-regular"/>
              </a:rPr>
              <a:t>personal</a:t>
            </a:r>
            <a:r>
              <a:rPr lang="cs-CZ" sz="1800" b="0" i="0" u="none" strike="noStrike" baseline="0" dirty="0">
                <a:latin typeface="t1-gul-regular"/>
              </a:rPr>
              <a:t> learning </a:t>
            </a:r>
            <a:r>
              <a:rPr lang="cs-CZ" sz="1800" b="0" i="0" u="none" strike="noStrike" baseline="0" dirty="0" err="1">
                <a:latin typeface="t1-gul-regular"/>
              </a:rPr>
              <a:t>rate</a:t>
            </a:r>
            <a:endParaRPr lang="cs-CZ" sz="1800" b="0" i="0" u="none" strike="noStrike" baseline="0" dirty="0">
              <a:latin typeface="t1-gul-regular"/>
            </a:endParaRPr>
          </a:p>
          <a:p>
            <a:pPr lvl="1"/>
            <a:r>
              <a:rPr lang="cs-CZ" sz="1800" b="0" i="0" u="none" strike="noStrike" baseline="0" dirty="0" err="1">
                <a:latin typeface="t1-gul-regular"/>
              </a:rPr>
              <a:t>global</a:t>
            </a:r>
            <a:r>
              <a:rPr lang="cs-CZ" sz="1800" b="0" i="0" u="none" strike="noStrike" baseline="0" dirty="0">
                <a:latin typeface="t1-gul-regular"/>
              </a:rPr>
              <a:t> learning </a:t>
            </a:r>
            <a:r>
              <a:rPr lang="cs-CZ" sz="1800" b="0" i="0" u="none" strike="noStrike" baseline="0" dirty="0" err="1">
                <a:latin typeface="t1-gul-regular"/>
              </a:rPr>
              <a:t>rate</a:t>
            </a:r>
            <a:endParaRPr lang="en-US" sz="1800" b="0" i="0" u="none" strike="noStrike" baseline="0" dirty="0">
              <a:latin typeface="t1-gul-regular"/>
            </a:endParaRPr>
          </a:p>
          <a:p>
            <a:pPr lvl="1"/>
            <a:endParaRPr lang="en-US" sz="1800" dirty="0">
              <a:latin typeface="t1-gul-regular"/>
            </a:endParaRPr>
          </a:p>
          <a:p>
            <a:endParaRPr lang="cs-CZ" sz="1600" dirty="0"/>
          </a:p>
          <a:p>
            <a:endParaRPr lang="cs-CZ" sz="1600" dirty="0"/>
          </a:p>
          <a:p>
            <a:endParaRPr lang="en-GB" sz="1600" dirty="0"/>
          </a:p>
        </p:txBody>
      </p:sp>
      <p:pic>
        <p:nvPicPr>
          <p:cNvPr id="8" name="Picture 14" descr="Data mining - icon by Adioma">
            <a:extLst>
              <a:ext uri="{FF2B5EF4-FFF2-40B4-BE49-F238E27FC236}">
                <a16:creationId xmlns:a16="http://schemas.microsoft.com/office/drawing/2014/main" id="{334BEEDB-3360-4496-9B1C-241A2985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79348"/>
            <a:ext cx="864096" cy="9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E56DD72-259A-466F-9505-089BB821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3385373"/>
            <a:ext cx="3643880" cy="1434127"/>
          </a:xfrm>
          <a:prstGeom prst="rect">
            <a:avLst/>
          </a:prstGeom>
        </p:spPr>
      </p:pic>
      <p:pic>
        <p:nvPicPr>
          <p:cNvPr id="1026" name="Picture 2" descr="A Hyper Learning Binary Dragonfly Algorithm for Feature Selection: A  COVID-19 Case Study - ScienceDirect">
            <a:extLst>
              <a:ext uri="{FF2B5EF4-FFF2-40B4-BE49-F238E27FC236}">
                <a16:creationId xmlns:a16="http://schemas.microsoft.com/office/drawing/2014/main" id="{A92F7EA1-16E8-43F1-9B09-2CF14807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63" y="2089373"/>
            <a:ext cx="3016582" cy="25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DD0CBBD3-7D9A-4099-9345-54E0F41E1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446" y="4686902"/>
            <a:ext cx="361950" cy="37147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F4AEBA4-A323-4B77-86AF-F39C31864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625" y="1854626"/>
            <a:ext cx="361950" cy="37147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B4806A91-B6F7-4843-A56A-F6F65BEA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891" y="2226101"/>
            <a:ext cx="361950" cy="37147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C16B2953-BD45-4C5A-9F98-D570FA0C0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986" y="2680637"/>
            <a:ext cx="361950" cy="371475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700077C6-B932-4E88-BEAA-BB498EE8B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025" y="3659238"/>
            <a:ext cx="361950" cy="37147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5B5B3C88-CA9A-4FF0-A97C-7A935E78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986" y="4199661"/>
            <a:ext cx="361950" cy="371475"/>
          </a:xfrm>
          <a:prstGeom prst="rect">
            <a:avLst/>
          </a:prstGeom>
        </p:spPr>
      </p:pic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2580AFDC-BF60-434B-B3B7-2E3F9A2DD2C3}"/>
              </a:ext>
            </a:extLst>
          </p:cNvPr>
          <p:cNvCxnSpPr>
            <a:cxnSpLocks/>
          </p:cNvCxnSpPr>
          <p:nvPr/>
        </p:nvCxnSpPr>
        <p:spPr>
          <a:xfrm>
            <a:off x="323528" y="1059582"/>
            <a:ext cx="7416824" cy="0"/>
          </a:xfrm>
          <a:prstGeom prst="line">
            <a:avLst/>
          </a:prstGeom>
          <a:ln>
            <a:solidFill>
              <a:srgbClr val="004F7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000" y="339902"/>
            <a:ext cx="7380352" cy="936104"/>
          </a:xfrm>
        </p:spPr>
        <p:txBody>
          <a:bodyPr anchor="ctr">
            <a:normAutofit/>
          </a:bodyPr>
          <a:lstStyle/>
          <a:p>
            <a:pPr algn="ctr"/>
            <a:r>
              <a:rPr lang="cs-CZ" sz="2400" dirty="0">
                <a:latin typeface="Vafle Bold VUT"/>
              </a:rPr>
              <a:t>Případová studie Covid-19</a:t>
            </a:r>
            <a:endParaRPr lang="en-GB" sz="2400" dirty="0">
              <a:latin typeface="Vafle Bold VU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cs-CZ" sz="1800" b="0" i="0" u="none" strike="noStrike" baseline="0" dirty="0">
                <a:latin typeface="CMR10"/>
              </a:rPr>
              <a:t>Covid-19 </a:t>
            </a:r>
            <a:r>
              <a:rPr lang="cs-CZ" sz="1800" b="0" i="0" u="none" strike="noStrike" baseline="0" dirty="0" err="1">
                <a:latin typeface="CMR10"/>
              </a:rPr>
              <a:t>Dataset</a:t>
            </a:r>
            <a:r>
              <a:rPr lang="cs-CZ" sz="1800" b="0" i="0" u="none" strike="noStrike" baseline="0" dirty="0">
                <a:latin typeface="CMR10"/>
              </a:rPr>
              <a:t> (</a:t>
            </a:r>
            <a:r>
              <a:rPr lang="cs-CZ" sz="1800" b="1" dirty="0" err="1">
                <a:latin typeface="CMR10"/>
              </a:rPr>
              <a:t>Github</a:t>
            </a:r>
            <a:r>
              <a:rPr lang="cs-CZ" sz="1800" b="1" dirty="0">
                <a:latin typeface="CMR10"/>
              </a:rPr>
              <a:t>:</a:t>
            </a:r>
            <a:r>
              <a:rPr lang="cs-CZ" sz="1800" dirty="0">
                <a:latin typeface="CMR10"/>
              </a:rPr>
              <a:t> Covid-19-Patient-Health-Analytics)</a:t>
            </a:r>
          </a:p>
          <a:p>
            <a:pPr marL="0" indent="0" algn="l">
              <a:buNone/>
            </a:pPr>
            <a:endParaRPr lang="cs-CZ" sz="1800" b="0" i="0" u="none" strike="noStrike" baseline="0" dirty="0">
              <a:latin typeface="CMR10"/>
            </a:endParaRPr>
          </a:p>
          <a:p>
            <a:pPr algn="l"/>
            <a:r>
              <a:rPr lang="cs-CZ" sz="1800" b="0" i="0" u="none" strike="noStrike" baseline="0" dirty="0">
                <a:latin typeface="CMR10"/>
              </a:rPr>
              <a:t>Předpověď zdravotn</a:t>
            </a:r>
            <a:r>
              <a:rPr lang="cs-CZ" sz="1800" dirty="0">
                <a:latin typeface="CMR10"/>
              </a:rPr>
              <a:t>í</a:t>
            </a:r>
            <a:r>
              <a:rPr lang="cs-CZ" sz="1800" b="0" i="0" u="none" strike="noStrike" baseline="0" dirty="0">
                <a:latin typeface="CMR10"/>
              </a:rPr>
              <a:t>ho stavu pacienta</a:t>
            </a:r>
          </a:p>
          <a:p>
            <a:pPr algn="l"/>
            <a:endParaRPr lang="cs-CZ" sz="1600" dirty="0"/>
          </a:p>
          <a:p>
            <a:pPr algn="l"/>
            <a:endParaRPr lang="cs-CZ" sz="1600" dirty="0"/>
          </a:p>
        </p:txBody>
      </p:sp>
      <p:pic>
        <p:nvPicPr>
          <p:cNvPr id="6" name="Picture 14" descr="Data mining - icon by Adioma">
            <a:extLst>
              <a:ext uri="{FF2B5EF4-FFF2-40B4-BE49-F238E27FC236}">
                <a16:creationId xmlns:a16="http://schemas.microsoft.com/office/drawing/2014/main" id="{B0ADD4AA-091C-44F0-A5A6-CAFA8873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79348"/>
            <a:ext cx="864096" cy="9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CA036570-B01E-4604-BB65-851CE063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5" y="2787774"/>
            <a:ext cx="4833410" cy="188010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E7BFB13-3A27-4556-A974-90795CED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446" y="4686902"/>
            <a:ext cx="361950" cy="37147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611B9DD-96E6-4D59-A675-5A7A2CEA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25" y="1854626"/>
            <a:ext cx="361950" cy="37147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B4E66CF-0E68-423D-9C89-76CCABF73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91" y="2226101"/>
            <a:ext cx="361950" cy="37147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96AB6C51-ABFA-494B-BBD9-CE50C625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86" y="2680637"/>
            <a:ext cx="361950" cy="37147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F9103FC1-35B8-4065-A8BF-CC5F22DF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025" y="3659238"/>
            <a:ext cx="361950" cy="37147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6749A053-5437-44B2-BC2A-839FA184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86" y="4199661"/>
            <a:ext cx="361950" cy="371475"/>
          </a:xfrm>
          <a:prstGeom prst="rect">
            <a:avLst/>
          </a:prstGeom>
        </p:spPr>
      </p:pic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F626FF02-BDBB-4227-B73B-DDE38EF9893D}"/>
              </a:ext>
            </a:extLst>
          </p:cNvPr>
          <p:cNvCxnSpPr>
            <a:cxnSpLocks/>
          </p:cNvCxnSpPr>
          <p:nvPr/>
        </p:nvCxnSpPr>
        <p:spPr>
          <a:xfrm>
            <a:off x="323528" y="1059582"/>
            <a:ext cx="7416824" cy="0"/>
          </a:xfrm>
          <a:prstGeom prst="line">
            <a:avLst/>
          </a:prstGeom>
          <a:ln>
            <a:solidFill>
              <a:srgbClr val="004F7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5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000" y="339902"/>
            <a:ext cx="7380352" cy="936104"/>
          </a:xfrm>
        </p:spPr>
        <p:txBody>
          <a:bodyPr anchor="ctr">
            <a:normAutofit/>
          </a:bodyPr>
          <a:lstStyle/>
          <a:p>
            <a:pPr algn="ctr"/>
            <a:r>
              <a:rPr lang="pl-PL" sz="2400" dirty="0">
                <a:latin typeface="Vafle Bold VUT"/>
              </a:rPr>
              <a:t>závěr</a:t>
            </a:r>
            <a:endParaRPr lang="en-GB" sz="2400" dirty="0">
              <a:latin typeface="Vafle Bold VU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51680" y="2584349"/>
            <a:ext cx="4929928" cy="1988884"/>
          </a:xfrm>
        </p:spPr>
        <p:txBody>
          <a:bodyPr>
            <a:normAutofit/>
          </a:bodyPr>
          <a:lstStyle/>
          <a:p>
            <a:r>
              <a:rPr lang="cs-CZ" sz="1600" dirty="0"/>
              <a:t>Benchmark</a:t>
            </a:r>
          </a:p>
          <a:p>
            <a:endParaRPr lang="cs-CZ" sz="1600" dirty="0"/>
          </a:p>
          <a:p>
            <a:r>
              <a:rPr lang="cs-CZ" sz="1600" dirty="0"/>
              <a:t>Aplikační opodstatnění</a:t>
            </a:r>
          </a:p>
          <a:p>
            <a:endParaRPr lang="cs-CZ" sz="1600" dirty="0"/>
          </a:p>
          <a:p>
            <a:endParaRPr lang="cs-CZ" sz="1600" dirty="0"/>
          </a:p>
          <a:p>
            <a:pPr marL="0" indent="0">
              <a:buNone/>
            </a:pPr>
            <a:endParaRPr lang="cs-CZ" sz="1600" dirty="0"/>
          </a:p>
        </p:txBody>
      </p:sp>
      <p:pic>
        <p:nvPicPr>
          <p:cNvPr id="6" name="Picture 14" descr="Data mining - icon by Adioma">
            <a:extLst>
              <a:ext uri="{FF2B5EF4-FFF2-40B4-BE49-F238E27FC236}">
                <a16:creationId xmlns:a16="http://schemas.microsoft.com/office/drawing/2014/main" id="{90CB8D3A-3407-4CD1-A892-AA9A91B0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779348"/>
            <a:ext cx="864096" cy="9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op 11 Data Mining Techniques of 2021 | Just Total Tech">
            <a:extLst>
              <a:ext uri="{FF2B5EF4-FFF2-40B4-BE49-F238E27FC236}">
                <a16:creationId xmlns:a16="http://schemas.microsoft.com/office/drawing/2014/main" id="{6DE9B345-46DE-46D4-A5E2-6082F343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12" y="1520071"/>
            <a:ext cx="5374256" cy="28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BFE1B4A-B904-436E-911D-1A26205F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446" y="4686902"/>
            <a:ext cx="361950" cy="37147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85464D5-F22C-4DCE-9828-5D3EF6782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25" y="1854626"/>
            <a:ext cx="361950" cy="37147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2AF65440-1CB1-4D00-B038-C02034E6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91" y="2226101"/>
            <a:ext cx="361950" cy="37147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9DABEEE6-1593-408E-A45A-657326DB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86" y="2680637"/>
            <a:ext cx="361950" cy="37147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4467ECA-3A55-4C10-BCB1-D726EEA0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025" y="3659238"/>
            <a:ext cx="361950" cy="37147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A7F17969-C091-449A-A052-33B8920C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86" y="4199661"/>
            <a:ext cx="361950" cy="371475"/>
          </a:xfrm>
          <a:prstGeom prst="rect">
            <a:avLst/>
          </a:prstGeom>
        </p:spPr>
      </p:pic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55AC67C6-E505-43E9-B7A3-A570E9ADBC5E}"/>
              </a:ext>
            </a:extLst>
          </p:cNvPr>
          <p:cNvCxnSpPr>
            <a:cxnSpLocks/>
          </p:cNvCxnSpPr>
          <p:nvPr/>
        </p:nvCxnSpPr>
        <p:spPr>
          <a:xfrm>
            <a:off x="323528" y="1059582"/>
            <a:ext cx="7416824" cy="0"/>
          </a:xfrm>
          <a:prstGeom prst="line">
            <a:avLst/>
          </a:prstGeom>
          <a:ln>
            <a:solidFill>
              <a:srgbClr val="004F7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3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cs-CZ" sz="2000" dirty="0">
                <a:latin typeface="Vafle Light VUT" pitchFamily="2" charset="2"/>
              </a:rPr>
            </a:br>
            <a:br>
              <a:rPr lang="cs-CZ" sz="2000" dirty="0">
                <a:latin typeface="Vafle Light VUT" pitchFamily="2" charset="2"/>
              </a:rPr>
            </a:br>
            <a:r>
              <a:rPr lang="cs-CZ" sz="2400" dirty="0">
                <a:latin typeface="Vafle Bold VUT"/>
              </a:rPr>
              <a:t>Děkuju za pozornost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b="1" dirty="0">
                <a:latin typeface="Vafle Light VUT" pitchFamily="2" charset="2"/>
              </a:rPr>
              <a:t>Ústav automatizace a informatiky</a:t>
            </a:r>
          </a:p>
          <a:p>
            <a:r>
              <a:rPr lang="cs-CZ" dirty="0">
                <a:latin typeface="Vafle Light VUT" pitchFamily="2" charset="2"/>
              </a:rPr>
              <a:t>Fakulta strojního inženýrství</a:t>
            </a:r>
          </a:p>
          <a:p>
            <a:r>
              <a:rPr lang="cs-CZ" dirty="0">
                <a:latin typeface="Vafle Light VUT" pitchFamily="2" charset="2"/>
              </a:rPr>
              <a:t>Vysoké učení technické v Brně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>
                <a:latin typeface="Vafle Light VUT" pitchFamily="2" charset="2"/>
              </a:rPr>
              <a:t>Martin Juříček</a:t>
            </a:r>
          </a:p>
        </p:txBody>
      </p: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E4752FAC-07C2-47AD-B90A-7FC1C8D0912C}"/>
              </a:ext>
            </a:extLst>
          </p:cNvPr>
          <p:cNvCxnSpPr>
            <a:cxnSpLocks/>
          </p:cNvCxnSpPr>
          <p:nvPr/>
        </p:nvCxnSpPr>
        <p:spPr>
          <a:xfrm>
            <a:off x="467544" y="2211710"/>
            <a:ext cx="828092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5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147949"/>
      </p:ext>
    </p:extLst>
  </p:cSld>
  <p:clrMapOvr>
    <a:masterClrMapping/>
  </p:clrMapOvr>
</p:sld>
</file>

<file path=ppt/theme/theme1.xml><?xml version="1.0" encoding="utf-8"?>
<a:theme xmlns:a="http://schemas.openxmlformats.org/drawingml/2006/main" name="C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FSI_CS-EN_Ustav-UAI</Template>
  <TotalTime>89</TotalTime>
  <Words>315</Words>
  <Application>Microsoft Office PowerPoint</Application>
  <PresentationFormat>Předvádění na obrazovce (16:9)</PresentationFormat>
  <Paragraphs>58</Paragraphs>
  <Slides>9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9</vt:i4>
      </vt:variant>
    </vt:vector>
  </HeadingPairs>
  <TitlesOfParts>
    <vt:vector size="21" baseType="lpstr">
      <vt:lpstr>Arial</vt:lpstr>
      <vt:lpstr>Calibri</vt:lpstr>
      <vt:lpstr>CMR10</vt:lpstr>
      <vt:lpstr>t1-gul-regular</vt:lpstr>
      <vt:lpstr>t1-gul-regular-italic</vt:lpstr>
      <vt:lpstr>Vafle Bold VUT</vt:lpstr>
      <vt:lpstr>Vafle Light VUT</vt:lpstr>
      <vt:lpstr>Wingdings</vt:lpstr>
      <vt:lpstr>CS</vt:lpstr>
      <vt:lpstr>EN</vt:lpstr>
      <vt:lpstr>Blue</vt:lpstr>
      <vt:lpstr>Cover</vt:lpstr>
      <vt:lpstr>Prezentace aplikace PowerPoint</vt:lpstr>
      <vt:lpstr>  Hyper Learning Binary Dragonfly Algorithm for Feature Selection: A COVID-19 Case Study</vt:lpstr>
      <vt:lpstr>ÚVOD</vt:lpstr>
      <vt:lpstr>Dragonfly algorithm</vt:lpstr>
      <vt:lpstr>Hyper Learning Binary Dragonfly Algorithm</vt:lpstr>
      <vt:lpstr>Případová studie Covid-19</vt:lpstr>
      <vt:lpstr>závěr</vt:lpstr>
      <vt:lpstr>  Děkuju za pozornost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Juříček Martin (200543)</dc:creator>
  <cp:lastModifiedBy>Juříček Martin (200543)</cp:lastModifiedBy>
  <cp:revision>33</cp:revision>
  <dcterms:created xsi:type="dcterms:W3CDTF">2021-06-17T09:35:43Z</dcterms:created>
  <dcterms:modified xsi:type="dcterms:W3CDTF">2021-10-18T18:19:38Z</dcterms:modified>
</cp:coreProperties>
</file>